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13"/>
  </p:notesMasterIdLst>
  <p:sldIdLst>
    <p:sldId id="256" r:id="rId2"/>
    <p:sldId id="272" r:id="rId3"/>
    <p:sldId id="280" r:id="rId4"/>
    <p:sldId id="279" r:id="rId5"/>
    <p:sldId id="281" r:id="rId6"/>
    <p:sldId id="273" r:id="rId7"/>
    <p:sldId id="274" r:id="rId8"/>
    <p:sldId id="275" r:id="rId9"/>
    <p:sldId id="276" r:id="rId10"/>
    <p:sldId id="277" r:id="rId11"/>
    <p:sldId id="282" r:id="rId12"/>
  </p:sldIdLst>
  <p:sldSz cx="9144000" cy="6858000" type="screen4x3"/>
  <p:notesSz cx="9144000" cy="6858000"/>
  <p:defaultTextStyle>
    <a:defPPr>
      <a:defRPr lang="nl-NL"/>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D2E4F5"/>
    <a:srgbClr val="4B95D7"/>
    <a:srgbClr val="F2D9B6"/>
    <a:srgbClr val="F18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71565" autoAdjust="0"/>
  </p:normalViewPr>
  <p:slideViewPr>
    <p:cSldViewPr>
      <p:cViewPr varScale="1">
        <p:scale>
          <a:sx n="85" d="100"/>
          <a:sy n="85" d="100"/>
        </p:scale>
        <p:origin x="2888"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677B8101-53D2-F140-8FF4-DF1055A08438}" type="datetimeFigureOut">
              <a:rPr lang="nl-NL" smtClean="0"/>
              <a:t>22-03-2026</a:t>
            </a:fld>
            <a:endParaRPr lang="nl-NL"/>
          </a:p>
        </p:txBody>
      </p:sp>
      <p:sp>
        <p:nvSpPr>
          <p:cNvPr id="4" name="Tijdelijke aanduiding voor dia-afbeelding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C12176E6-35FC-C94D-BE7B-5E0354DDF4C4}" type="slidenum">
              <a:rPr lang="nl-NL" smtClean="0"/>
              <a:t>‹nr.›</a:t>
            </a:fld>
            <a:endParaRPr lang="nl-NL"/>
          </a:p>
        </p:txBody>
      </p:sp>
    </p:spTree>
    <p:extLst>
      <p:ext uri="{BB962C8B-B14F-4D97-AF65-F5344CB8AC3E}">
        <p14:creationId xmlns:p14="http://schemas.microsoft.com/office/powerpoint/2010/main" val="76019852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a:t>We hebben het al eerder met elkaar over praktijkleren in de Ad gehad, bijvoorbeeld over wat je doet in de praktijk (Praktijkleren in de Ad I).</a:t>
            </a:r>
          </a:p>
          <a:p>
            <a:r>
              <a:rPr lang="nl-NL" baseline="0" dirty="0"/>
              <a:t>De presentatie daarvan is te vinden via </a:t>
            </a:r>
            <a:r>
              <a:rPr lang="nl-NL" baseline="0" dirty="0" err="1"/>
              <a:t>mijniselinge</a:t>
            </a:r>
            <a:r>
              <a:rPr lang="nl-NL" baseline="0" dirty="0"/>
              <a:t> &gt; praktijkinformatie .</a:t>
            </a:r>
          </a:p>
          <a:p>
            <a:pPr marL="0" marR="0" indent="0" algn="l" defTabSz="457200" rtl="0" eaLnBrk="1" fontAlgn="auto" latinLnBrk="0" hangingPunct="1">
              <a:lnSpc>
                <a:spcPct val="100000"/>
              </a:lnSpc>
              <a:spcBef>
                <a:spcPts val="0"/>
              </a:spcBef>
              <a:spcAft>
                <a:spcPts val="0"/>
              </a:spcAft>
              <a:buClrTx/>
              <a:buSzTx/>
              <a:buFontTx/>
              <a:buNone/>
              <a:tabLst/>
              <a:defRPr/>
            </a:pPr>
            <a:r>
              <a:rPr lang="nl-NL" baseline="0" dirty="0"/>
              <a:t>Daar kun je ook deze presentatie vinden (Praktijk in de Ad II).</a:t>
            </a:r>
          </a:p>
          <a:p>
            <a:endParaRPr lang="nl-NL" dirty="0"/>
          </a:p>
        </p:txBody>
      </p:sp>
      <p:sp>
        <p:nvSpPr>
          <p:cNvPr id="4" name="Tijdelijke aanduiding voor dianummer 3"/>
          <p:cNvSpPr>
            <a:spLocks noGrp="1"/>
          </p:cNvSpPr>
          <p:nvPr>
            <p:ph type="sldNum" sz="quarter" idx="10"/>
          </p:nvPr>
        </p:nvSpPr>
        <p:spPr/>
        <p:txBody>
          <a:bodyPr/>
          <a:lstStyle/>
          <a:p>
            <a:fld id="{C12176E6-35FC-C94D-BE7B-5E0354DDF4C4}" type="slidenum">
              <a:rPr lang="nl-NL" smtClean="0"/>
              <a:t>1</a:t>
            </a:fld>
            <a:endParaRPr lang="nl-NL"/>
          </a:p>
        </p:txBody>
      </p:sp>
    </p:spTree>
    <p:extLst>
      <p:ext uri="{BB962C8B-B14F-4D97-AF65-F5344CB8AC3E}">
        <p14:creationId xmlns:p14="http://schemas.microsoft.com/office/powerpoint/2010/main" val="32587980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Zoals</a:t>
            </a:r>
            <a:r>
              <a:rPr lang="nl-NL" baseline="0" dirty="0"/>
              <a:t> je in de brief voor de praktijkbegeleiders hebt kunnen lezen, vragen we de praktijkbegeleiders om in blok 2 ook minimaal twee keer bij een activiteit van jullie model 3 in te vullen.</a:t>
            </a:r>
          </a:p>
          <a:p>
            <a:r>
              <a:rPr lang="nl-NL" baseline="0" dirty="0"/>
              <a:t>Dat is bedoeld als een voorbereiding, ‘oefenen’, voor de praktijkbeoordeling. Je krijgt dan een idee wat je al hebt laten zien in een activiteit.</a:t>
            </a:r>
            <a:endParaRPr lang="nl-NL" dirty="0"/>
          </a:p>
        </p:txBody>
      </p:sp>
      <p:sp>
        <p:nvSpPr>
          <p:cNvPr id="4" name="Tijdelijke aanduiding voor dianummer 3"/>
          <p:cNvSpPr>
            <a:spLocks noGrp="1"/>
          </p:cNvSpPr>
          <p:nvPr>
            <p:ph type="sldNum" sz="quarter" idx="10"/>
          </p:nvPr>
        </p:nvSpPr>
        <p:spPr/>
        <p:txBody>
          <a:bodyPr/>
          <a:lstStyle/>
          <a:p>
            <a:fld id="{C12176E6-35FC-C94D-BE7B-5E0354DDF4C4}" type="slidenum">
              <a:rPr lang="nl-NL" smtClean="0"/>
              <a:t>10</a:t>
            </a:fld>
            <a:endParaRPr lang="nl-NL"/>
          </a:p>
        </p:txBody>
      </p:sp>
    </p:spTree>
    <p:extLst>
      <p:ext uri="{BB962C8B-B14F-4D97-AF65-F5344CB8AC3E}">
        <p14:creationId xmlns:p14="http://schemas.microsoft.com/office/powerpoint/2010/main" val="3126518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Zoals</a:t>
            </a:r>
            <a:r>
              <a:rPr lang="nl-NL" baseline="0" dirty="0"/>
              <a:t> gezegd</a:t>
            </a:r>
            <a:r>
              <a:rPr lang="nl-NL" dirty="0"/>
              <a:t> spreken we in de Ad</a:t>
            </a:r>
            <a:r>
              <a:rPr lang="nl-NL" baseline="0" dirty="0"/>
              <a:t> niet van stage, maar van ‘praktijk’, omdat sommigen van jullie stagelopen, maar anderen de studie combineren met een baan die tegelijk hun stageplek is.</a:t>
            </a:r>
          </a:p>
          <a:p>
            <a:endParaRPr lang="nl-NL" dirty="0"/>
          </a:p>
          <a:p>
            <a:r>
              <a:rPr lang="nl-NL" baseline="0" dirty="0"/>
              <a:t>In deze presentatie kijken we in het bijzonder naar hoe jouw activiteiten in de praktijk getoetst worden.</a:t>
            </a:r>
          </a:p>
          <a:p>
            <a:r>
              <a:rPr lang="nl-NL" baseline="0" dirty="0"/>
              <a:t>Daarvoor zijn drie documenten belangrijk:</a:t>
            </a:r>
          </a:p>
          <a:p>
            <a:pPr marL="171450" indent="-171450">
              <a:buFontTx/>
              <a:buChar char="-"/>
            </a:pPr>
            <a:r>
              <a:rPr lang="nl-NL" baseline="0" dirty="0"/>
              <a:t>Het toetsconstructiedocument</a:t>
            </a:r>
          </a:p>
          <a:p>
            <a:pPr marL="171450" indent="-171450">
              <a:buFontTx/>
              <a:buChar char="-"/>
            </a:pPr>
            <a:r>
              <a:rPr lang="nl-NL" baseline="0" dirty="0"/>
              <a:t>De tussenevaluatie</a:t>
            </a:r>
          </a:p>
          <a:p>
            <a:pPr marL="171450" indent="-171450">
              <a:buFontTx/>
              <a:buChar char="-"/>
            </a:pPr>
            <a:r>
              <a:rPr lang="nl-NL" baseline="0" dirty="0"/>
              <a:t>De praktijkbeoordeling</a:t>
            </a:r>
          </a:p>
          <a:p>
            <a:pPr marL="0" indent="0">
              <a:buFontTx/>
              <a:buNone/>
            </a:pPr>
            <a:r>
              <a:rPr lang="nl-NL" baseline="0" dirty="0"/>
              <a:t>We bespreken in deze voorlichting deze drie documenten.</a:t>
            </a:r>
            <a:endParaRPr lang="nl-NL" dirty="0"/>
          </a:p>
        </p:txBody>
      </p:sp>
      <p:sp>
        <p:nvSpPr>
          <p:cNvPr id="4" name="Tijdelijke aanduiding voor dianummer 3"/>
          <p:cNvSpPr>
            <a:spLocks noGrp="1"/>
          </p:cNvSpPr>
          <p:nvPr>
            <p:ph type="sldNum" sz="quarter" idx="10"/>
          </p:nvPr>
        </p:nvSpPr>
        <p:spPr/>
        <p:txBody>
          <a:bodyPr/>
          <a:lstStyle/>
          <a:p>
            <a:fld id="{C12176E6-35FC-C94D-BE7B-5E0354DDF4C4}" type="slidenum">
              <a:rPr lang="nl-NL" smtClean="0"/>
              <a:t>2</a:t>
            </a:fld>
            <a:endParaRPr lang="nl-NL"/>
          </a:p>
        </p:txBody>
      </p:sp>
    </p:spTree>
    <p:extLst>
      <p:ext uri="{BB962C8B-B14F-4D97-AF65-F5344CB8AC3E}">
        <p14:creationId xmlns:p14="http://schemas.microsoft.com/office/powerpoint/2010/main" val="2041058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Er zijn twee verschillende evaluatie-/beoordelingsmomenten: De tussenevaluatie</a:t>
            </a:r>
            <a:r>
              <a:rPr lang="nl-NL" baseline="0" dirty="0"/>
              <a:t> en de praktijkbeoordeling.</a:t>
            </a:r>
          </a:p>
          <a:p>
            <a:r>
              <a:rPr lang="nl-NL" baseline="0" dirty="0"/>
              <a:t>De verschillen zijn:</a:t>
            </a:r>
          </a:p>
          <a:p>
            <a:pPr marL="171450" indent="-171450">
              <a:buFontTx/>
              <a:buChar char="-"/>
            </a:pPr>
            <a:r>
              <a:rPr lang="nl-NL" baseline="0" dirty="0"/>
              <a:t>De tussenevaluatie is formatief, dat wil zeggen: het is geen officiële beoordeling, je kunt er geen onvoldoende voor halen, het is bedoeld om jou informatie te geven over hoe je er voor staat en waar je nog aan moet werken. Een soort voortgangstoets. Vandaar dat het ook geen beoordeling heet, maar evaluatie.</a:t>
            </a:r>
          </a:p>
          <a:p>
            <a:pPr marL="171450" indent="-171450">
              <a:buFontTx/>
              <a:buChar char="-"/>
            </a:pPr>
            <a:r>
              <a:rPr lang="nl-NL" baseline="0" dirty="0"/>
              <a:t>De praktijkbeoordeling is </a:t>
            </a:r>
            <a:r>
              <a:rPr lang="nl-NL" baseline="0" dirty="0" err="1"/>
              <a:t>summatief</a:t>
            </a:r>
            <a:r>
              <a:rPr lang="nl-NL" baseline="0" dirty="0"/>
              <a:t>, dat wil zeggen: het is een officiële beoordeling, je kunt een onvoldoende, voldoende of goed halen en als je een onvoldoende haalt, moet je herkansen.</a:t>
            </a:r>
          </a:p>
          <a:p>
            <a:pPr marL="171450" indent="-171450">
              <a:buFontTx/>
              <a:buChar char="-"/>
            </a:pPr>
            <a:r>
              <a:rPr lang="nl-NL" baseline="0" dirty="0"/>
              <a:t>De tussenevaluatie wordt gedaan door jou en je praktijkbegeleider. Jullie bekijken beide de beoordelingsmodellen, vullen talenten en ontwikkelpunten in en gaan met elkaar in gesprek. Ik vertel daar later in deze presentatie nog meer over.</a:t>
            </a:r>
          </a:p>
          <a:p>
            <a:pPr marL="171450" indent="-171450">
              <a:buFontTx/>
              <a:buChar char="-"/>
            </a:pPr>
            <a:r>
              <a:rPr lang="nl-NL" baseline="0" dirty="0"/>
              <a:t>De praktijkbeoordeling wordt uitgevoerd door een gecertificeerde praktijkbeoordelaar. In de loop van blok 2 hoor je wie jouw praktijkbeoordelaar zal zijn. Over de praktijkbeoordeling hoor je meer in de voorlichting in blok 2 (Praktijk in de Ad III).</a:t>
            </a:r>
          </a:p>
          <a:p>
            <a:pPr marL="171450" indent="-171450">
              <a:buFontTx/>
              <a:buChar char="-"/>
            </a:pPr>
            <a:r>
              <a:rPr lang="nl-NL" baseline="0" dirty="0"/>
              <a:t>De tussenevaluatie bestaat uit twee modellen: model 1 over je beroepshouding en model 2 over het praktijkproces.</a:t>
            </a:r>
          </a:p>
          <a:p>
            <a:pPr marL="171450" indent="-171450">
              <a:buFontTx/>
              <a:buChar char="-"/>
            </a:pPr>
            <a:r>
              <a:rPr lang="nl-NL" baseline="0" dirty="0"/>
              <a:t>De praktijkbeoordeling bestaat uit vier modellen: Naast model 1 en 2 komen model 3 (de activiteit) en model 4 (het reflectief gesprek) er bij.</a:t>
            </a:r>
            <a:endParaRPr lang="nl-NL" dirty="0"/>
          </a:p>
        </p:txBody>
      </p:sp>
      <p:sp>
        <p:nvSpPr>
          <p:cNvPr id="4" name="Tijdelijke aanduiding voor dianummer 3"/>
          <p:cNvSpPr>
            <a:spLocks noGrp="1"/>
          </p:cNvSpPr>
          <p:nvPr>
            <p:ph type="sldNum" sz="quarter" idx="10"/>
          </p:nvPr>
        </p:nvSpPr>
        <p:spPr/>
        <p:txBody>
          <a:bodyPr/>
          <a:lstStyle/>
          <a:p>
            <a:fld id="{C12176E6-35FC-C94D-BE7B-5E0354DDF4C4}" type="slidenum">
              <a:rPr lang="nl-NL" smtClean="0"/>
              <a:t>3</a:t>
            </a:fld>
            <a:endParaRPr lang="nl-NL"/>
          </a:p>
        </p:txBody>
      </p:sp>
    </p:spTree>
    <p:extLst>
      <p:ext uri="{BB962C8B-B14F-4D97-AF65-F5344CB8AC3E}">
        <p14:creationId xmlns:p14="http://schemas.microsoft.com/office/powerpoint/2010/main" val="2519206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a:t>
            </a:r>
            <a:r>
              <a:rPr lang="nl-NL" baseline="0" dirty="0"/>
              <a:t> het toetsconstructiedocument van de tussenevaluatie en de praktijkbeoordeling staat dit allemaal beschreven.</a:t>
            </a:r>
          </a:p>
        </p:txBody>
      </p:sp>
      <p:sp>
        <p:nvSpPr>
          <p:cNvPr id="4" name="Tijdelijke aanduiding voor dianummer 3"/>
          <p:cNvSpPr>
            <a:spLocks noGrp="1"/>
          </p:cNvSpPr>
          <p:nvPr>
            <p:ph type="sldNum" sz="quarter" idx="10"/>
          </p:nvPr>
        </p:nvSpPr>
        <p:spPr/>
        <p:txBody>
          <a:bodyPr/>
          <a:lstStyle/>
          <a:p>
            <a:fld id="{C12176E6-35FC-C94D-BE7B-5E0354DDF4C4}" type="slidenum">
              <a:rPr lang="nl-NL" smtClean="0"/>
              <a:t>4</a:t>
            </a:fld>
            <a:endParaRPr lang="nl-NL"/>
          </a:p>
        </p:txBody>
      </p:sp>
    </p:spTree>
    <p:extLst>
      <p:ext uri="{BB962C8B-B14F-4D97-AF65-F5344CB8AC3E}">
        <p14:creationId xmlns:p14="http://schemas.microsoft.com/office/powerpoint/2010/main" val="2653480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a:t>Via </a:t>
            </a:r>
            <a:r>
              <a:rPr lang="nl-NL" baseline="0" dirty="0" err="1"/>
              <a:t>mijniselinge</a:t>
            </a:r>
            <a:r>
              <a:rPr lang="nl-NL" baseline="0" dirty="0"/>
              <a:t> &gt; praktijkinformatie vind je de tussenevaluatie. Dit is een word-formulier. Kijk goed dat je de juiste versie kiest (Tussenevaluatie semester 1).</a:t>
            </a:r>
          </a:p>
        </p:txBody>
      </p:sp>
      <p:sp>
        <p:nvSpPr>
          <p:cNvPr id="4" name="Tijdelijke aanduiding voor dianummer 3"/>
          <p:cNvSpPr>
            <a:spLocks noGrp="1"/>
          </p:cNvSpPr>
          <p:nvPr>
            <p:ph type="sldNum" sz="quarter" idx="10"/>
          </p:nvPr>
        </p:nvSpPr>
        <p:spPr/>
        <p:txBody>
          <a:bodyPr/>
          <a:lstStyle/>
          <a:p>
            <a:fld id="{C12176E6-35FC-C94D-BE7B-5E0354DDF4C4}" type="slidenum">
              <a:rPr lang="nl-NL" smtClean="0"/>
              <a:t>5</a:t>
            </a:fld>
            <a:endParaRPr lang="nl-NL"/>
          </a:p>
        </p:txBody>
      </p:sp>
    </p:spTree>
    <p:extLst>
      <p:ext uri="{BB962C8B-B14F-4D97-AF65-F5344CB8AC3E}">
        <p14:creationId xmlns:p14="http://schemas.microsoft.com/office/powerpoint/2010/main" val="543699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tussenevaluatie</a:t>
            </a:r>
            <a:r>
              <a:rPr lang="nl-NL" baseline="0" dirty="0"/>
              <a:t> bestaat uit twee modellen.</a:t>
            </a:r>
          </a:p>
          <a:p>
            <a:r>
              <a:rPr lang="nl-NL" baseline="0" dirty="0"/>
              <a:t>Elk model bestaat uit 10 beoordelingsaspecten en per aspect een aantal aandachtspunten.</a:t>
            </a:r>
          </a:p>
          <a:p>
            <a:r>
              <a:rPr lang="nl-NL" baseline="0" dirty="0"/>
              <a:t>De aandachtspunten zijn bedoeld om een concreet beeld te schetsen bij het beoordelingsaspect, het is geen afvinklijstje.</a:t>
            </a:r>
          </a:p>
          <a:p>
            <a:endParaRPr lang="nl-NL" dirty="0"/>
          </a:p>
          <a:p>
            <a:r>
              <a:rPr lang="nl-NL" baseline="0" dirty="0"/>
              <a:t>Als je de bekwaamheden en leerdoelen hebt bestudeerd, </a:t>
            </a:r>
            <a:r>
              <a:rPr lang="nl-NL" baseline="0" dirty="0" err="1"/>
              <a:t>zul</a:t>
            </a:r>
            <a:r>
              <a:rPr lang="nl-NL" baseline="0" dirty="0"/>
              <a:t> je zien dat er een nauw verband is tussen de leerdoelen en de beoordelingsaspecten.</a:t>
            </a:r>
          </a:p>
          <a:p>
            <a:r>
              <a:rPr lang="nl-NL" baseline="0" dirty="0"/>
              <a:t>Alle leerdoelen die in de modules van semester 1 (blok 1 en 2) aan bod komen, vind je terug in de tussenevaluatie en praktijkbeoordeling.</a:t>
            </a:r>
          </a:p>
          <a:p>
            <a:endParaRPr lang="nl-NL" baseline="0" dirty="0"/>
          </a:p>
          <a:p>
            <a:r>
              <a:rPr lang="nl-NL" baseline="0" dirty="0"/>
              <a:t>Hier zie je een deel van model 1, de beroepshouding.</a:t>
            </a:r>
          </a:p>
          <a:p>
            <a:endParaRPr lang="nl-NL" baseline="0" dirty="0"/>
          </a:p>
          <a:p>
            <a:endParaRPr lang="nl-NL" baseline="0" dirty="0"/>
          </a:p>
        </p:txBody>
      </p:sp>
      <p:sp>
        <p:nvSpPr>
          <p:cNvPr id="4" name="Tijdelijke aanduiding voor dianummer 3"/>
          <p:cNvSpPr>
            <a:spLocks noGrp="1"/>
          </p:cNvSpPr>
          <p:nvPr>
            <p:ph type="sldNum" sz="quarter" idx="10"/>
          </p:nvPr>
        </p:nvSpPr>
        <p:spPr/>
        <p:txBody>
          <a:bodyPr/>
          <a:lstStyle/>
          <a:p>
            <a:fld id="{C12176E6-35FC-C94D-BE7B-5E0354DDF4C4}" type="slidenum">
              <a:rPr lang="nl-NL" smtClean="0"/>
              <a:t>6</a:t>
            </a:fld>
            <a:endParaRPr lang="nl-NL"/>
          </a:p>
        </p:txBody>
      </p:sp>
    </p:spTree>
    <p:extLst>
      <p:ext uri="{BB962C8B-B14F-4D97-AF65-F5344CB8AC3E}">
        <p14:creationId xmlns:p14="http://schemas.microsoft.com/office/powerpoint/2010/main" val="796288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En hier zie je een deel van model 2, het praktijkproces</a:t>
            </a:r>
          </a:p>
          <a:p>
            <a:endParaRPr lang="nl-NL" dirty="0"/>
          </a:p>
        </p:txBody>
      </p:sp>
      <p:sp>
        <p:nvSpPr>
          <p:cNvPr id="4" name="Tijdelijke aanduiding voor dianummer 3"/>
          <p:cNvSpPr>
            <a:spLocks noGrp="1"/>
          </p:cNvSpPr>
          <p:nvPr>
            <p:ph type="sldNum" sz="quarter" idx="10"/>
          </p:nvPr>
        </p:nvSpPr>
        <p:spPr/>
        <p:txBody>
          <a:bodyPr/>
          <a:lstStyle/>
          <a:p>
            <a:fld id="{C12176E6-35FC-C94D-BE7B-5E0354DDF4C4}" type="slidenum">
              <a:rPr lang="nl-NL" smtClean="0"/>
              <a:t>7</a:t>
            </a:fld>
            <a:endParaRPr lang="nl-NL"/>
          </a:p>
        </p:txBody>
      </p:sp>
    </p:spTree>
    <p:extLst>
      <p:ext uri="{BB962C8B-B14F-4D97-AF65-F5344CB8AC3E}">
        <p14:creationId xmlns:p14="http://schemas.microsoft.com/office/powerpoint/2010/main" val="4281245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Je praktijkbegeleider en jij bekijken de twee modellen en formuleren per</a:t>
            </a:r>
            <a:r>
              <a:rPr lang="nl-NL" baseline="0" dirty="0"/>
              <a:t> model welke talenten jij hebt laten zien en waar nog ontwikkelpunten liggen.</a:t>
            </a:r>
          </a:p>
          <a:p>
            <a:pPr marL="0" marR="0" indent="0" algn="l" defTabSz="457200" rtl="0" eaLnBrk="1" fontAlgn="auto" latinLnBrk="0" hangingPunct="1">
              <a:lnSpc>
                <a:spcPct val="100000"/>
              </a:lnSpc>
              <a:spcBef>
                <a:spcPts val="0"/>
              </a:spcBef>
              <a:spcAft>
                <a:spcPts val="0"/>
              </a:spcAft>
              <a:buClrTx/>
              <a:buSzTx/>
              <a:buFontTx/>
              <a:buNone/>
              <a:tabLst/>
              <a:defRPr/>
            </a:pPr>
            <a:r>
              <a:rPr lang="nl-NL" baseline="0" dirty="0"/>
              <a:t>Daarover gaan jullie in gesprek. In het gesprek proberen jullie samen talenten en ontwikkelpunten te formuleren waar jullie je beide in kunnen vinden.</a:t>
            </a:r>
          </a:p>
          <a:p>
            <a:pPr marL="0" marR="0" indent="0" algn="l" defTabSz="457200" rtl="0" eaLnBrk="1" fontAlgn="auto" latinLnBrk="0" hangingPunct="1">
              <a:lnSpc>
                <a:spcPct val="100000"/>
              </a:lnSpc>
              <a:spcBef>
                <a:spcPts val="0"/>
              </a:spcBef>
              <a:spcAft>
                <a:spcPts val="0"/>
              </a:spcAft>
              <a:buClrTx/>
              <a:buSzTx/>
              <a:buFontTx/>
              <a:buNone/>
              <a:tabLst/>
              <a:defRPr/>
            </a:pPr>
            <a:r>
              <a:rPr lang="nl-NL" baseline="0" dirty="0"/>
              <a:t>Ook kun je bespreken welke leerdoelen hieruit voortkomen voor de periode tot aan de praktijkbeoordeling.</a:t>
            </a:r>
          </a:p>
          <a:p>
            <a:pPr marL="0" marR="0" indent="0" algn="l" defTabSz="457200" rtl="0" eaLnBrk="1" fontAlgn="auto" latinLnBrk="0" hangingPunct="1">
              <a:lnSpc>
                <a:spcPct val="100000"/>
              </a:lnSpc>
              <a:spcBef>
                <a:spcPts val="0"/>
              </a:spcBef>
              <a:spcAft>
                <a:spcPts val="0"/>
              </a:spcAft>
              <a:buClrTx/>
              <a:buSzTx/>
              <a:buFontTx/>
              <a:buNone/>
              <a:tabLst/>
              <a:defRPr/>
            </a:pPr>
            <a:endParaRPr lang="nl-NL"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nl-NL" baseline="0" dirty="0"/>
              <a:t>De talenten en ontwikkelpunten, en mogelijk ook de leerdoelen, noteer je in het </a:t>
            </a:r>
            <a:r>
              <a:rPr lang="nl-NL" baseline="0" dirty="0" err="1"/>
              <a:t>wordformulier</a:t>
            </a:r>
            <a:r>
              <a:rPr lang="nl-NL" baseline="0" dirty="0"/>
              <a:t> van de tussenevaluatie. Deze upload je als pdf in OnStage.</a:t>
            </a:r>
            <a:endParaRPr lang="nl-NL" dirty="0"/>
          </a:p>
          <a:p>
            <a:endParaRPr lang="nl-NL" dirty="0"/>
          </a:p>
          <a:p>
            <a:endParaRPr lang="nl-NL" baseline="0" dirty="0"/>
          </a:p>
          <a:p>
            <a:endParaRPr lang="nl-NL" dirty="0"/>
          </a:p>
        </p:txBody>
      </p:sp>
      <p:sp>
        <p:nvSpPr>
          <p:cNvPr id="4" name="Tijdelijke aanduiding voor dianummer 3"/>
          <p:cNvSpPr>
            <a:spLocks noGrp="1"/>
          </p:cNvSpPr>
          <p:nvPr>
            <p:ph type="sldNum" sz="quarter" idx="10"/>
          </p:nvPr>
        </p:nvSpPr>
        <p:spPr/>
        <p:txBody>
          <a:bodyPr/>
          <a:lstStyle/>
          <a:p>
            <a:fld id="{C12176E6-35FC-C94D-BE7B-5E0354DDF4C4}" type="slidenum">
              <a:rPr lang="nl-NL" smtClean="0"/>
              <a:t>8</a:t>
            </a:fld>
            <a:endParaRPr lang="nl-NL"/>
          </a:p>
        </p:txBody>
      </p:sp>
    </p:spTree>
    <p:extLst>
      <p:ext uri="{BB962C8B-B14F-4D97-AF65-F5344CB8AC3E}">
        <p14:creationId xmlns:p14="http://schemas.microsoft.com/office/powerpoint/2010/main" val="1568797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dit vak vul je de talenten en ontwikkelpunten in, eventueel</a:t>
            </a:r>
            <a:r>
              <a:rPr lang="nl-NL" baseline="0" dirty="0"/>
              <a:t> aangevuld met leerdoelen.</a:t>
            </a:r>
            <a:endParaRPr lang="nl-NL" dirty="0"/>
          </a:p>
        </p:txBody>
      </p:sp>
      <p:sp>
        <p:nvSpPr>
          <p:cNvPr id="4" name="Tijdelijke aanduiding voor dianummer 3"/>
          <p:cNvSpPr>
            <a:spLocks noGrp="1"/>
          </p:cNvSpPr>
          <p:nvPr>
            <p:ph type="sldNum" sz="quarter" idx="10"/>
          </p:nvPr>
        </p:nvSpPr>
        <p:spPr/>
        <p:txBody>
          <a:bodyPr/>
          <a:lstStyle/>
          <a:p>
            <a:fld id="{C12176E6-35FC-C94D-BE7B-5E0354DDF4C4}" type="slidenum">
              <a:rPr lang="nl-NL" smtClean="0"/>
              <a:t>9</a:t>
            </a:fld>
            <a:endParaRPr lang="nl-NL"/>
          </a:p>
        </p:txBody>
      </p:sp>
    </p:spTree>
    <p:extLst>
      <p:ext uri="{BB962C8B-B14F-4D97-AF65-F5344CB8AC3E}">
        <p14:creationId xmlns:p14="http://schemas.microsoft.com/office/powerpoint/2010/main" val="27240607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bg>
      <p:bgPr>
        <a:solidFill>
          <a:schemeClr val="bg1"/>
        </a:solidFill>
        <a:effectLst/>
      </p:bgPr>
    </p:bg>
    <p:spTree>
      <p:nvGrpSpPr>
        <p:cNvPr id="1" name=""/>
        <p:cNvGrpSpPr/>
        <p:nvPr/>
      </p:nvGrpSpPr>
      <p:grpSpPr>
        <a:xfrm>
          <a:off x="0" y="0"/>
          <a:ext cx="0" cy="0"/>
          <a:chOff x="0" y="0"/>
          <a:chExt cx="0" cy="0"/>
        </a:xfrm>
      </p:grpSpPr>
      <p:sp>
        <p:nvSpPr>
          <p:cNvPr id="11" name="Rectangle 13"/>
          <p:cNvSpPr>
            <a:spLocks noGrp="1" noChangeArrowheads="1"/>
          </p:cNvSpPr>
          <p:nvPr>
            <p:ph type="ctrTitle"/>
          </p:nvPr>
        </p:nvSpPr>
        <p:spPr>
          <a:xfrm>
            <a:off x="1052091" y="1772816"/>
            <a:ext cx="6472237" cy="407987"/>
          </a:xfrm>
        </p:spPr>
        <p:txBody>
          <a:bodyPr/>
          <a:lstStyle>
            <a:lvl1pPr>
              <a:defRPr sz="4800">
                <a:solidFill>
                  <a:schemeClr val="tx1"/>
                </a:solidFill>
              </a:defRPr>
            </a:lvl1pPr>
          </a:lstStyle>
          <a:p>
            <a:pPr lvl="0"/>
            <a:r>
              <a:rPr lang="nl-NL" altLang="nl-NL" noProof="0" dirty="0"/>
              <a:t>Klik om de stijl te bewerken</a:t>
            </a:r>
          </a:p>
        </p:txBody>
      </p:sp>
      <p:pic>
        <p:nvPicPr>
          <p:cNvPr id="6" name="Afbeelding 5">
            <a:extLst>
              <a:ext uri="{FF2B5EF4-FFF2-40B4-BE49-F238E27FC236}">
                <a16:creationId xmlns:a16="http://schemas.microsoft.com/office/drawing/2014/main" id="{0459ED83-15A0-1B44-9569-3582611EFA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Rectangle 14"/>
          <p:cNvSpPr>
            <a:spLocks noGrp="1" noChangeArrowheads="1"/>
          </p:cNvSpPr>
          <p:nvPr>
            <p:ph type="subTitle" idx="1"/>
          </p:nvPr>
        </p:nvSpPr>
        <p:spPr>
          <a:xfrm>
            <a:off x="1052091" y="2534816"/>
            <a:ext cx="6472237" cy="1752600"/>
          </a:xfrm>
        </p:spPr>
        <p:txBody>
          <a:bodyPr/>
          <a:lstStyle>
            <a:lvl1pPr marL="0" indent="0">
              <a:buFontTx/>
              <a:buNone/>
              <a:defRPr sz="3800">
                <a:solidFill>
                  <a:schemeClr val="bg1"/>
                </a:solidFill>
              </a:defRPr>
            </a:lvl1pPr>
          </a:lstStyle>
          <a:p>
            <a:pPr lvl="0"/>
            <a:r>
              <a:rPr lang="nl-NL" altLang="nl-NL" noProof="0"/>
              <a:t>Klik om de ondertitelstijl van het model te bewerken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401213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08763" y="950913"/>
            <a:ext cx="1779587" cy="5430837"/>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1268413" y="950913"/>
            <a:ext cx="5187950" cy="5430837"/>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4144617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335981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nl-NL"/>
              <a:t>Klik om de modelstijlen te bewerken</a:t>
            </a:r>
          </a:p>
        </p:txBody>
      </p:sp>
    </p:spTree>
    <p:extLst>
      <p:ext uri="{BB962C8B-B14F-4D97-AF65-F5344CB8AC3E}">
        <p14:creationId xmlns:p14="http://schemas.microsoft.com/office/powerpoint/2010/main" val="994802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1268413" y="1687513"/>
            <a:ext cx="3482975" cy="4694237"/>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903788" y="1687513"/>
            <a:ext cx="3484562" cy="4694237"/>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760370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nl-NL"/>
              <a:t>Klik om de stijl te bewerken</a:t>
            </a:r>
          </a:p>
        </p:txBody>
      </p:sp>
      <p:sp>
        <p:nvSpPr>
          <p:cNvPr id="3" name="Tijdelijke aanduiding voor teks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30238" y="2505075"/>
            <a:ext cx="386873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29150" y="2505075"/>
            <a:ext cx="38877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314459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Tree>
    <p:extLst>
      <p:ext uri="{BB962C8B-B14F-4D97-AF65-F5344CB8AC3E}">
        <p14:creationId xmlns:p14="http://schemas.microsoft.com/office/powerpoint/2010/main" val="797837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9467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Tree>
    <p:extLst>
      <p:ext uri="{BB962C8B-B14F-4D97-AF65-F5344CB8AC3E}">
        <p14:creationId xmlns:p14="http://schemas.microsoft.com/office/powerpoint/2010/main" val="1268060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Tree>
    <p:extLst>
      <p:ext uri="{BB962C8B-B14F-4D97-AF65-F5344CB8AC3E}">
        <p14:creationId xmlns:p14="http://schemas.microsoft.com/office/powerpoint/2010/main" val="2813320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2E4F5"/>
        </a:solidFill>
        <a:effectLst/>
      </p:bgPr>
    </p:bg>
    <p:spTree>
      <p:nvGrpSpPr>
        <p:cNvPr id="1" name=""/>
        <p:cNvGrpSpPr/>
        <p:nvPr/>
      </p:nvGrpSpPr>
      <p:grpSpPr>
        <a:xfrm>
          <a:off x="0" y="0"/>
          <a:ext cx="0" cy="0"/>
          <a:chOff x="0" y="0"/>
          <a:chExt cx="0" cy="0"/>
        </a:xfrm>
      </p:grpSpPr>
      <p:sp>
        <p:nvSpPr>
          <p:cNvPr id="6156" name="Rectangle 12"/>
          <p:cNvSpPr>
            <a:spLocks noGrp="1" noChangeArrowheads="1"/>
          </p:cNvSpPr>
          <p:nvPr>
            <p:ph type="title"/>
          </p:nvPr>
        </p:nvSpPr>
        <p:spPr bwMode="auto">
          <a:xfrm>
            <a:off x="1268413" y="950913"/>
            <a:ext cx="7119937" cy="606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lvl="0"/>
            <a:r>
              <a:rPr lang="nl-NL" altLang="nl-NL" dirty="0"/>
              <a:t>Klik om te bewerken</a:t>
            </a:r>
          </a:p>
        </p:txBody>
      </p:sp>
      <p:sp>
        <p:nvSpPr>
          <p:cNvPr id="6157" name="Rectangle 13"/>
          <p:cNvSpPr>
            <a:spLocks noGrp="1" noChangeArrowheads="1"/>
          </p:cNvSpPr>
          <p:nvPr>
            <p:ph type="body" idx="1"/>
          </p:nvPr>
        </p:nvSpPr>
        <p:spPr bwMode="auto">
          <a:xfrm>
            <a:off x="1268413" y="1687513"/>
            <a:ext cx="7119937" cy="46942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pic>
        <p:nvPicPr>
          <p:cNvPr id="3" name="Afbeelding 2" descr="volgblad.pdf"/>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l" rtl="0" eaLnBrk="1" fontAlgn="base" hangingPunct="1">
        <a:spcBef>
          <a:spcPct val="0"/>
        </a:spcBef>
        <a:spcAft>
          <a:spcPct val="0"/>
        </a:spcAft>
        <a:defRPr sz="3800" kern="1200">
          <a:solidFill>
            <a:srgbClr val="4B95D7"/>
          </a:solidFill>
          <a:latin typeface="+mj-lt"/>
          <a:ea typeface="+mj-ea"/>
          <a:cs typeface="+mj-cs"/>
        </a:defRPr>
      </a:lvl1pPr>
      <a:lvl2pPr algn="l" rtl="0" eaLnBrk="1" fontAlgn="base" hangingPunct="1">
        <a:spcBef>
          <a:spcPct val="0"/>
        </a:spcBef>
        <a:spcAft>
          <a:spcPct val="0"/>
        </a:spcAft>
        <a:defRPr sz="3800">
          <a:solidFill>
            <a:srgbClr val="4B95D7"/>
          </a:solidFill>
          <a:latin typeface="Trebuchet MS" panose="020B0603020202020204" pitchFamily="34" charset="0"/>
        </a:defRPr>
      </a:lvl2pPr>
      <a:lvl3pPr algn="l" rtl="0" eaLnBrk="1" fontAlgn="base" hangingPunct="1">
        <a:spcBef>
          <a:spcPct val="0"/>
        </a:spcBef>
        <a:spcAft>
          <a:spcPct val="0"/>
        </a:spcAft>
        <a:defRPr sz="3800">
          <a:solidFill>
            <a:srgbClr val="4B95D7"/>
          </a:solidFill>
          <a:latin typeface="Trebuchet MS" panose="020B0603020202020204" pitchFamily="34" charset="0"/>
        </a:defRPr>
      </a:lvl3pPr>
      <a:lvl4pPr algn="l" rtl="0" eaLnBrk="1" fontAlgn="base" hangingPunct="1">
        <a:spcBef>
          <a:spcPct val="0"/>
        </a:spcBef>
        <a:spcAft>
          <a:spcPct val="0"/>
        </a:spcAft>
        <a:defRPr sz="3800">
          <a:solidFill>
            <a:srgbClr val="4B95D7"/>
          </a:solidFill>
          <a:latin typeface="Trebuchet MS" panose="020B0603020202020204" pitchFamily="34" charset="0"/>
        </a:defRPr>
      </a:lvl4pPr>
      <a:lvl5pPr algn="l" rtl="0" eaLnBrk="1" fontAlgn="base" hangingPunct="1">
        <a:spcBef>
          <a:spcPct val="0"/>
        </a:spcBef>
        <a:spcAft>
          <a:spcPct val="0"/>
        </a:spcAft>
        <a:defRPr sz="3800">
          <a:solidFill>
            <a:srgbClr val="4B95D7"/>
          </a:solidFill>
          <a:latin typeface="Trebuchet MS" panose="020B0603020202020204" pitchFamily="34" charset="0"/>
        </a:defRPr>
      </a:lvl5pPr>
      <a:lvl6pPr marL="457200" algn="l" rtl="0" eaLnBrk="1" fontAlgn="base" hangingPunct="1">
        <a:spcBef>
          <a:spcPct val="0"/>
        </a:spcBef>
        <a:spcAft>
          <a:spcPct val="0"/>
        </a:spcAft>
        <a:defRPr sz="3800">
          <a:solidFill>
            <a:srgbClr val="4B95D7"/>
          </a:solidFill>
          <a:latin typeface="Trebuchet MS" panose="020B0603020202020204" pitchFamily="34" charset="0"/>
        </a:defRPr>
      </a:lvl6pPr>
      <a:lvl7pPr marL="914400" algn="l" rtl="0" eaLnBrk="1" fontAlgn="base" hangingPunct="1">
        <a:spcBef>
          <a:spcPct val="0"/>
        </a:spcBef>
        <a:spcAft>
          <a:spcPct val="0"/>
        </a:spcAft>
        <a:defRPr sz="3800">
          <a:solidFill>
            <a:srgbClr val="4B95D7"/>
          </a:solidFill>
          <a:latin typeface="Trebuchet MS" panose="020B0603020202020204" pitchFamily="34" charset="0"/>
        </a:defRPr>
      </a:lvl7pPr>
      <a:lvl8pPr marL="1371600" algn="l" rtl="0" eaLnBrk="1" fontAlgn="base" hangingPunct="1">
        <a:spcBef>
          <a:spcPct val="0"/>
        </a:spcBef>
        <a:spcAft>
          <a:spcPct val="0"/>
        </a:spcAft>
        <a:defRPr sz="3800">
          <a:solidFill>
            <a:srgbClr val="4B95D7"/>
          </a:solidFill>
          <a:latin typeface="Trebuchet MS" panose="020B0603020202020204" pitchFamily="34" charset="0"/>
        </a:defRPr>
      </a:lvl8pPr>
      <a:lvl9pPr marL="1828800" algn="l" rtl="0" eaLnBrk="1" fontAlgn="base" hangingPunct="1">
        <a:spcBef>
          <a:spcPct val="0"/>
        </a:spcBef>
        <a:spcAft>
          <a:spcPct val="0"/>
        </a:spcAft>
        <a:defRPr sz="3800">
          <a:solidFill>
            <a:srgbClr val="4B95D7"/>
          </a:solidFill>
          <a:latin typeface="Trebuchet MS" panose="020B0603020202020204" pitchFamily="34" charset="0"/>
        </a:defRPr>
      </a:lvl9pPr>
    </p:titleStyle>
    <p:bodyStyle>
      <a:lvl1pPr marL="342900" indent="-342900" algn="l" rtl="0" eaLnBrk="1" fontAlgn="base" hangingPunct="1">
        <a:spcBef>
          <a:spcPct val="20000"/>
        </a:spcBef>
        <a:spcAft>
          <a:spcPct val="0"/>
        </a:spcAft>
        <a:buClr>
          <a:srgbClr val="4B95D7"/>
        </a:buClr>
        <a:buChar char="•"/>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Clr>
          <a:srgbClr val="4B95D7"/>
        </a:buClr>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rgbClr val="4B95D7"/>
        </a:buClr>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Clr>
          <a:srgbClr val="4B95D7"/>
        </a:buClr>
        <a:buChar char="•"/>
        <a:defRPr kern="1200">
          <a:solidFill>
            <a:schemeClr val="tx1"/>
          </a:solidFill>
          <a:latin typeface="+mn-lt"/>
          <a:ea typeface="+mn-ea"/>
          <a:cs typeface="+mn-cs"/>
        </a:defRPr>
      </a:lvl4pPr>
      <a:lvl5pPr marL="2057400" indent="-228600" algn="l" rtl="0" eaLnBrk="1" fontAlgn="base" hangingPunct="1">
        <a:spcBef>
          <a:spcPct val="20000"/>
        </a:spcBef>
        <a:spcAft>
          <a:spcPct val="0"/>
        </a:spcAft>
        <a:buClr>
          <a:srgbClr val="4B95D7"/>
        </a:buClr>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ubTitle" idx="1"/>
          </p:nvPr>
        </p:nvSpPr>
        <p:spPr>
          <a:xfrm>
            <a:off x="683568" y="2276872"/>
            <a:ext cx="7776864" cy="1752600"/>
          </a:xfrm>
        </p:spPr>
        <p:txBody>
          <a:bodyPr/>
          <a:lstStyle/>
          <a:p>
            <a:pPr algn="ctr"/>
            <a:r>
              <a:rPr lang="nl-NL" altLang="nl-NL" sz="8800" i="1" dirty="0"/>
              <a:t>Praktijkleren </a:t>
            </a:r>
          </a:p>
          <a:p>
            <a:pPr algn="ctr"/>
            <a:r>
              <a:rPr lang="nl-NL" altLang="nl-NL" sz="4800" i="1" dirty="0"/>
              <a:t>in de Ad II</a:t>
            </a:r>
            <a:endParaRPr lang="nl-NL" altLang="nl-NL" sz="1800" i="1" dirty="0">
              <a:solidFill>
                <a:schemeClr val="bg1">
                  <a:lumMod val="65000"/>
                </a:schemeClr>
              </a:solidFill>
            </a:endParaRPr>
          </a:p>
          <a:p>
            <a:pPr algn="ctr"/>
            <a:r>
              <a:rPr lang="nl-NL" altLang="nl-NL" sz="1800" i="1">
                <a:solidFill>
                  <a:schemeClr val="bg1">
                    <a:lumMod val="65000"/>
                  </a:schemeClr>
                </a:solidFill>
              </a:rPr>
              <a:t> 2026</a:t>
            </a:r>
            <a:endParaRPr lang="nl-NL" altLang="nl-NL" sz="1800" i="1" dirty="0">
              <a:solidFill>
                <a:schemeClr val="bg1">
                  <a:lumMod val="6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Model 3</a:t>
            </a:r>
          </a:p>
        </p:txBody>
      </p:sp>
      <p:pic>
        <p:nvPicPr>
          <p:cNvPr id="3" name="Afbeelding 2" descr="Schermafbeelding 2020-03-05 om 13.13.0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0" y="1628800"/>
            <a:ext cx="7443556" cy="5373216"/>
          </a:xfrm>
          <a:prstGeom prst="rect">
            <a:avLst/>
          </a:prstGeom>
        </p:spPr>
      </p:pic>
    </p:spTree>
    <p:extLst>
      <p:ext uri="{BB962C8B-B14F-4D97-AF65-F5344CB8AC3E}">
        <p14:creationId xmlns:p14="http://schemas.microsoft.com/office/powerpoint/2010/main" val="282355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Praktijkbeoordeling</a:t>
            </a:r>
          </a:p>
        </p:txBody>
      </p:sp>
      <p:sp>
        <p:nvSpPr>
          <p:cNvPr id="3" name="Tijdelijke aanduiding voor inhoud 2"/>
          <p:cNvSpPr>
            <a:spLocks noGrp="1"/>
          </p:cNvSpPr>
          <p:nvPr>
            <p:ph idx="1"/>
          </p:nvPr>
        </p:nvSpPr>
        <p:spPr>
          <a:xfrm>
            <a:off x="1268413" y="1687513"/>
            <a:ext cx="6687963" cy="4694237"/>
          </a:xfrm>
        </p:spPr>
        <p:txBody>
          <a:bodyPr/>
          <a:lstStyle/>
          <a:p>
            <a:r>
              <a:rPr lang="nl-NL" dirty="0"/>
              <a:t>Hierover krijg je een voorlichting in blok 2 (praktijkleren III)</a:t>
            </a:r>
          </a:p>
          <a:p>
            <a:r>
              <a:rPr lang="nl-NL" dirty="0"/>
              <a:t>Je kunt hierover wel alvast lezen in de toetsbrochure</a:t>
            </a:r>
          </a:p>
        </p:txBody>
      </p:sp>
    </p:spTree>
    <p:extLst>
      <p:ext uri="{BB962C8B-B14F-4D97-AF65-F5344CB8AC3E}">
        <p14:creationId xmlns:p14="http://schemas.microsoft.com/office/powerpoint/2010/main" val="2781198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68413" y="764704"/>
            <a:ext cx="7119937" cy="606425"/>
          </a:xfrm>
        </p:spPr>
        <p:txBody>
          <a:bodyPr/>
          <a:lstStyle/>
          <a:p>
            <a:r>
              <a:rPr lang="nl-NL" dirty="0"/>
              <a:t>Beoordeling in de praktijk</a:t>
            </a:r>
          </a:p>
        </p:txBody>
      </p:sp>
      <p:sp>
        <p:nvSpPr>
          <p:cNvPr id="4" name="Tijdelijke aanduiding voor inhoud 2"/>
          <p:cNvSpPr>
            <a:spLocks noGrp="1"/>
          </p:cNvSpPr>
          <p:nvPr>
            <p:ph idx="1"/>
          </p:nvPr>
        </p:nvSpPr>
        <p:spPr>
          <a:xfrm>
            <a:off x="1340495" y="1687091"/>
            <a:ext cx="7119937" cy="4694237"/>
          </a:xfrm>
        </p:spPr>
        <p:txBody>
          <a:bodyPr/>
          <a:lstStyle/>
          <a:p>
            <a:pPr>
              <a:lnSpc>
                <a:spcPct val="120000"/>
              </a:lnSpc>
            </a:pPr>
            <a:r>
              <a:rPr lang="nl-NL" dirty="0"/>
              <a:t>Toetsbrochure</a:t>
            </a:r>
          </a:p>
          <a:p>
            <a:pPr>
              <a:lnSpc>
                <a:spcPct val="120000"/>
              </a:lnSpc>
            </a:pPr>
            <a:r>
              <a:rPr lang="nl-NL" dirty="0"/>
              <a:t>Tussenevaluatie </a:t>
            </a:r>
          </a:p>
          <a:p>
            <a:pPr>
              <a:lnSpc>
                <a:spcPct val="120000"/>
              </a:lnSpc>
            </a:pPr>
            <a:r>
              <a:rPr lang="nl-NL" dirty="0"/>
              <a:t>Praktijkbeoordeling</a:t>
            </a:r>
          </a:p>
          <a:p>
            <a:pPr>
              <a:lnSpc>
                <a:spcPct val="120000"/>
              </a:lnSpc>
            </a:pPr>
            <a:endParaRPr lang="nl-NL" dirty="0"/>
          </a:p>
        </p:txBody>
      </p:sp>
    </p:spTree>
    <p:extLst>
      <p:ext uri="{BB962C8B-B14F-4D97-AF65-F5344CB8AC3E}">
        <p14:creationId xmlns:p14="http://schemas.microsoft.com/office/powerpoint/2010/main" val="2563127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68413" y="764704"/>
            <a:ext cx="7119937" cy="606425"/>
          </a:xfrm>
        </p:spPr>
        <p:txBody>
          <a:bodyPr/>
          <a:lstStyle/>
          <a:p>
            <a:r>
              <a:rPr lang="nl-NL" dirty="0"/>
              <a:t>Beoordeling in de praktijk</a:t>
            </a:r>
          </a:p>
        </p:txBody>
      </p:sp>
      <p:sp>
        <p:nvSpPr>
          <p:cNvPr id="4" name="Tijdelijke aanduiding voor inhoud 2"/>
          <p:cNvSpPr>
            <a:spLocks noGrp="1"/>
          </p:cNvSpPr>
          <p:nvPr>
            <p:ph idx="1"/>
          </p:nvPr>
        </p:nvSpPr>
        <p:spPr>
          <a:xfrm>
            <a:off x="1268413" y="1484784"/>
            <a:ext cx="7119937" cy="4694237"/>
          </a:xfrm>
        </p:spPr>
        <p:txBody>
          <a:bodyPr/>
          <a:lstStyle/>
          <a:p>
            <a:pPr>
              <a:lnSpc>
                <a:spcPct val="120000"/>
              </a:lnSpc>
            </a:pPr>
            <a:r>
              <a:rPr lang="nl-NL" dirty="0"/>
              <a:t>Tussenevaluatie </a:t>
            </a:r>
          </a:p>
          <a:p>
            <a:pPr marL="0" indent="0">
              <a:lnSpc>
                <a:spcPct val="120000"/>
              </a:lnSpc>
              <a:buNone/>
            </a:pPr>
            <a:r>
              <a:rPr lang="nl-NL" dirty="0"/>
              <a:t>	- formatief</a:t>
            </a:r>
          </a:p>
          <a:p>
            <a:pPr marL="0" indent="0">
              <a:lnSpc>
                <a:spcPct val="120000"/>
              </a:lnSpc>
              <a:buNone/>
            </a:pPr>
            <a:r>
              <a:rPr lang="nl-NL" dirty="0"/>
              <a:t>	- student + praktijkbegeleider</a:t>
            </a:r>
          </a:p>
          <a:p>
            <a:pPr marL="0" indent="0">
              <a:lnSpc>
                <a:spcPct val="120000"/>
              </a:lnSpc>
              <a:buNone/>
            </a:pPr>
            <a:r>
              <a:rPr lang="nl-NL" dirty="0"/>
              <a:t>	- model 1 + 2</a:t>
            </a:r>
          </a:p>
          <a:p>
            <a:pPr>
              <a:lnSpc>
                <a:spcPct val="120000"/>
              </a:lnSpc>
            </a:pPr>
            <a:r>
              <a:rPr lang="nl-NL" dirty="0"/>
              <a:t>Praktijkbeoordeling</a:t>
            </a:r>
          </a:p>
          <a:p>
            <a:pPr marL="0" indent="0">
              <a:lnSpc>
                <a:spcPct val="120000"/>
              </a:lnSpc>
              <a:buNone/>
            </a:pPr>
            <a:r>
              <a:rPr lang="nl-NL" dirty="0"/>
              <a:t>	- </a:t>
            </a:r>
            <a:r>
              <a:rPr lang="nl-NL" dirty="0" err="1"/>
              <a:t>summatief</a:t>
            </a:r>
            <a:endParaRPr lang="nl-NL" dirty="0"/>
          </a:p>
          <a:p>
            <a:pPr marL="0" indent="0">
              <a:lnSpc>
                <a:spcPct val="120000"/>
              </a:lnSpc>
              <a:buNone/>
            </a:pPr>
            <a:r>
              <a:rPr lang="nl-NL" dirty="0"/>
              <a:t>	</a:t>
            </a:r>
            <a:r>
              <a:rPr lang="nl-NL"/>
              <a:t>- praktijkbeoordelaar</a:t>
            </a:r>
            <a:endParaRPr lang="nl-NL" dirty="0"/>
          </a:p>
          <a:p>
            <a:pPr marL="0" indent="0">
              <a:lnSpc>
                <a:spcPct val="120000"/>
              </a:lnSpc>
              <a:buNone/>
            </a:pPr>
            <a:r>
              <a:rPr lang="nl-NL" dirty="0"/>
              <a:t>	- model 1 + 2 + 3 + 4</a:t>
            </a:r>
          </a:p>
        </p:txBody>
      </p:sp>
    </p:spTree>
    <p:extLst>
      <p:ext uri="{BB962C8B-B14F-4D97-AF65-F5344CB8AC3E}">
        <p14:creationId xmlns:p14="http://schemas.microsoft.com/office/powerpoint/2010/main" val="536167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68413" y="950913"/>
            <a:ext cx="7119937" cy="606425"/>
          </a:xfrm>
        </p:spPr>
        <p:txBody>
          <a:bodyPr wrap="none" anchor="ctr">
            <a:normAutofit/>
          </a:bodyPr>
          <a:lstStyle/>
          <a:p>
            <a:pPr>
              <a:lnSpc>
                <a:spcPct val="90000"/>
              </a:lnSpc>
            </a:pPr>
            <a:r>
              <a:rPr lang="nl-NL" sz="3500"/>
              <a:t>De toetsbrochure</a:t>
            </a:r>
          </a:p>
        </p:txBody>
      </p:sp>
      <p:pic>
        <p:nvPicPr>
          <p:cNvPr id="5" name="Afbeelding 4" descr="Afbeelding met tekst, schermopname, Lettertype&#10;&#10;Automatisch gegenereerde beschrijving">
            <a:extLst>
              <a:ext uri="{FF2B5EF4-FFF2-40B4-BE49-F238E27FC236}">
                <a16:creationId xmlns:a16="http://schemas.microsoft.com/office/drawing/2014/main" id="{4FE83C1F-B699-5324-CA58-74B4EB2128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0898" y="1687513"/>
            <a:ext cx="6634966" cy="4694237"/>
          </a:xfrm>
          <a:prstGeom prst="rect">
            <a:avLst/>
          </a:prstGeom>
          <a:noFill/>
        </p:spPr>
      </p:pic>
    </p:spTree>
    <p:extLst>
      <p:ext uri="{BB962C8B-B14F-4D97-AF65-F5344CB8AC3E}">
        <p14:creationId xmlns:p14="http://schemas.microsoft.com/office/powerpoint/2010/main" val="1367293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 tussenevaluatie</a:t>
            </a:r>
          </a:p>
        </p:txBody>
      </p:sp>
      <p:pic>
        <p:nvPicPr>
          <p:cNvPr id="3" name="Afbeelding 2" descr="Schermafbeelding 2020-03-18 om 08.37.4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648" y="1628800"/>
            <a:ext cx="6252195" cy="5032613"/>
          </a:xfrm>
          <a:prstGeom prst="rect">
            <a:avLst/>
          </a:prstGeom>
        </p:spPr>
      </p:pic>
    </p:spTree>
    <p:extLst>
      <p:ext uri="{BB962C8B-B14F-4D97-AF65-F5344CB8AC3E}">
        <p14:creationId xmlns:p14="http://schemas.microsoft.com/office/powerpoint/2010/main" val="1627974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 tussen</a:t>
            </a:r>
            <a:r>
              <a:rPr lang="nl-NL" b="1" dirty="0"/>
              <a:t>evaluatie</a:t>
            </a:r>
          </a:p>
        </p:txBody>
      </p:sp>
      <p:pic>
        <p:nvPicPr>
          <p:cNvPr id="4" name="Afbeelding 3" descr="Schermafbeelding 2020-03-18 om 08.37.2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0" y="1532524"/>
            <a:ext cx="6879439" cy="5325476"/>
          </a:xfrm>
          <a:prstGeom prst="rect">
            <a:avLst/>
          </a:prstGeom>
        </p:spPr>
      </p:pic>
    </p:spTree>
    <p:extLst>
      <p:ext uri="{BB962C8B-B14F-4D97-AF65-F5344CB8AC3E}">
        <p14:creationId xmlns:p14="http://schemas.microsoft.com/office/powerpoint/2010/main" val="129265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 tussenevaluatie</a:t>
            </a:r>
          </a:p>
        </p:txBody>
      </p:sp>
      <p:pic>
        <p:nvPicPr>
          <p:cNvPr id="3" name="Afbeelding 2" descr="Schermafbeelding 2020-03-18 om 08.37.5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648" y="1669168"/>
            <a:ext cx="7668344" cy="5185344"/>
          </a:xfrm>
          <a:prstGeom prst="rect">
            <a:avLst/>
          </a:prstGeom>
        </p:spPr>
      </p:pic>
    </p:spTree>
    <p:extLst>
      <p:ext uri="{BB962C8B-B14F-4D97-AF65-F5344CB8AC3E}">
        <p14:creationId xmlns:p14="http://schemas.microsoft.com/office/powerpoint/2010/main" val="3936554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 tussenevaluatie</a:t>
            </a:r>
          </a:p>
        </p:txBody>
      </p:sp>
      <p:pic>
        <p:nvPicPr>
          <p:cNvPr id="3" name="Afbeelding 2" descr="Schermafbeelding 2022-05-09 om 22.19.3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05383"/>
            <a:ext cx="9144000" cy="3727873"/>
          </a:xfrm>
          <a:prstGeom prst="rect">
            <a:avLst/>
          </a:prstGeom>
        </p:spPr>
      </p:pic>
    </p:spTree>
    <p:extLst>
      <p:ext uri="{BB962C8B-B14F-4D97-AF65-F5344CB8AC3E}">
        <p14:creationId xmlns:p14="http://schemas.microsoft.com/office/powerpoint/2010/main" val="1029031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Talenten en ontwikkelpunten</a:t>
            </a:r>
          </a:p>
        </p:txBody>
      </p:sp>
      <p:pic>
        <p:nvPicPr>
          <p:cNvPr id="4" name="Afbeelding 3" descr="Schermafbeelding 2022-05-09 om 22.19.4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648" y="2204864"/>
            <a:ext cx="6768752" cy="2196876"/>
          </a:xfrm>
          <a:prstGeom prst="rect">
            <a:avLst/>
          </a:prstGeom>
        </p:spPr>
      </p:pic>
    </p:spTree>
    <p:extLst>
      <p:ext uri="{BB962C8B-B14F-4D97-AF65-F5344CB8AC3E}">
        <p14:creationId xmlns:p14="http://schemas.microsoft.com/office/powerpoint/2010/main" val="3473582846"/>
      </p:ext>
    </p:extLst>
  </p:cSld>
  <p:clrMapOvr>
    <a:masterClrMapping/>
  </p:clrMapOvr>
</p:sld>
</file>

<file path=ppt/theme/theme1.xml><?xml version="1.0" encoding="utf-8"?>
<a:theme xmlns:a="http://schemas.openxmlformats.org/drawingml/2006/main" name="Aangepast ontwerp">
  <a:themeElements>
    <a:clrScheme name="Aangepast 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angepast ontwerp">
      <a:majorFont>
        <a:latin typeface="Trebuchet MS"/>
        <a:ea typeface=""/>
        <a:cs typeface=""/>
      </a:majorFont>
      <a:minorFont>
        <a:latin typeface="Trebuchet MS"/>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Aangepast 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angepast 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angepast 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angepast 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angepast 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angepast 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angepast 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angepast 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angepast 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angepast 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angepast 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angepast 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selinge Hogeschool [Compatibiliteitsmodus]" id="{17F5F10F-A50B-43F9-A61E-90312AE3C849}" vid="{689DB24B-B14A-4EA8-8E16-9DE87F5A04EF}"/>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2130</TotalTime>
  <Words>799</Words>
  <Application>Microsoft Macintosh PowerPoint</Application>
  <PresentationFormat>Diavoorstelling (4:3)</PresentationFormat>
  <Paragraphs>75</Paragraphs>
  <Slides>11</Slides>
  <Notes>10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11</vt:i4>
      </vt:variant>
    </vt:vector>
  </HeadingPairs>
  <TitlesOfParts>
    <vt:vector size="15" baseType="lpstr">
      <vt:lpstr>Arial</vt:lpstr>
      <vt:lpstr>Calibri</vt:lpstr>
      <vt:lpstr>Trebuchet MS</vt:lpstr>
      <vt:lpstr>Aangepast ontwerp</vt:lpstr>
      <vt:lpstr>PowerPoint-presentatie</vt:lpstr>
      <vt:lpstr>Beoordeling in de praktijk</vt:lpstr>
      <vt:lpstr>Beoordeling in de praktijk</vt:lpstr>
      <vt:lpstr>De toetsbrochure</vt:lpstr>
      <vt:lpstr>De tussenevaluatie</vt:lpstr>
      <vt:lpstr>De tussenevaluatie</vt:lpstr>
      <vt:lpstr>De tussenevaluatie</vt:lpstr>
      <vt:lpstr>De tussenevaluatie</vt:lpstr>
      <vt:lpstr>Talenten en ontwikkelpunten</vt:lpstr>
      <vt:lpstr>Model 3</vt:lpstr>
      <vt:lpstr>Praktijkbeoordeling</vt:lpstr>
    </vt:vector>
  </TitlesOfParts>
  <Company>IJsselgroep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presentatie</dc:title>
  <dc:creator>Elise Veenhuis</dc:creator>
  <cp:lastModifiedBy>Carolien van Riswijk</cp:lastModifiedBy>
  <cp:revision>110</cp:revision>
  <cp:lastPrinted>2023-12-03T15:44:41Z</cp:lastPrinted>
  <dcterms:created xsi:type="dcterms:W3CDTF">2016-01-08T14:56:02Z</dcterms:created>
  <dcterms:modified xsi:type="dcterms:W3CDTF">2026-03-22T18:49:22Z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4d050f3-850d-4310-850a-31ea13e04063_Enabled">
    <vt:lpwstr>true</vt:lpwstr>
  </property>
  <property fmtid="{D5CDD505-2E9C-101B-9397-08002B2CF9AE}" pid="3" name="MSIP_Label_44d050f3-850d-4310-850a-31ea13e04063_SetDate">
    <vt:lpwstr>2025-03-12T08:50:11Z</vt:lpwstr>
  </property>
  <property fmtid="{D5CDD505-2E9C-101B-9397-08002B2CF9AE}" pid="4" name="MSIP_Label_44d050f3-850d-4310-850a-31ea13e04063_Method">
    <vt:lpwstr>Standard</vt:lpwstr>
  </property>
  <property fmtid="{D5CDD505-2E9C-101B-9397-08002B2CF9AE}" pid="5" name="MSIP_Label_44d050f3-850d-4310-850a-31ea13e04063_Name">
    <vt:lpwstr>defa4170-0d19-0005-0004-bc88714345d2</vt:lpwstr>
  </property>
  <property fmtid="{D5CDD505-2E9C-101B-9397-08002B2CF9AE}" pid="6" name="MSIP_Label_44d050f3-850d-4310-850a-31ea13e04063_SiteId">
    <vt:lpwstr>6200b37c-a03e-4996-ab02-6f5b017bb20f</vt:lpwstr>
  </property>
  <property fmtid="{D5CDD505-2E9C-101B-9397-08002B2CF9AE}" pid="7" name="MSIP_Label_44d050f3-850d-4310-850a-31ea13e04063_ActionId">
    <vt:lpwstr>0a82a28c-9263-46fe-876d-92c9151b990f</vt:lpwstr>
  </property>
  <property fmtid="{D5CDD505-2E9C-101B-9397-08002B2CF9AE}" pid="8" name="MSIP_Label_44d050f3-850d-4310-850a-31ea13e04063_ContentBits">
    <vt:lpwstr>0</vt:lpwstr>
  </property>
  <property fmtid="{D5CDD505-2E9C-101B-9397-08002B2CF9AE}" pid="9" name="MSIP_Label_44d050f3-850d-4310-850a-31ea13e04063_Tag">
    <vt:lpwstr>50, 3, 0, 1</vt:lpwstr>
  </property>
</Properties>
</file>